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2D3746C-18C1-4D38-BEC0-24AD6AF93C64}">
  <a:tblStyle styleId="{C2D3746C-18C1-4D38-BEC0-24AD6AF93C6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25d06efdff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25d06efdf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9" Type="http://schemas.openxmlformats.org/officeDocument/2006/relationships/hyperlink" Target="https://docs.google.com/presentation/d/1zPhigr8RzH5HWxoFAXzg-DDUokEPDeYbsL7eJjXZGQk/edit?usp=sharing" TargetMode="External"/><Relationship Id="rId5" Type="http://schemas.openxmlformats.org/officeDocument/2006/relationships/hyperlink" Target="https://docs.google.com/presentation/d/1ZaO0SBNNCK8fQ1CAtPM2y3yvKxvhyDc-baa21d-oTP8/edit?usp=sharing" TargetMode="External"/><Relationship Id="rId6" Type="http://schemas.openxmlformats.org/officeDocument/2006/relationships/hyperlink" Target="https://docs.google.com/presentation/d/1cMcRG7twDYnlMmZgLmdI2vkkeAJ_34xf6x3Wjmj4494/edit?usp=sharing" TargetMode="External"/><Relationship Id="rId7" Type="http://schemas.openxmlformats.org/officeDocument/2006/relationships/hyperlink" Target="https://docs.google.com/presentation/d/1mXKUuwU_wpimXKSTu_lA_nRBJm1GlU1_wbmAGqtImz8/edit?usp=sharing" TargetMode="External"/><Relationship Id="rId8" Type="http://schemas.openxmlformats.org/officeDocument/2006/relationships/hyperlink" Target="https://www.youtube.com/watch?v=Opdr_qnGPcw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docs.google.com/presentation/d/1WezJZXe5-XGCq94ooOXQ3PmVrqEArDyavjn90j10MdQ/edit?usp=sharing" TargetMode="External"/><Relationship Id="rId6" Type="http://schemas.openxmlformats.org/officeDocument/2006/relationships/hyperlink" Target="https://docs.google.com/presentation/d/1WezJZXe5-XGCq94ooOXQ3PmVrqEArDyavjn90j10MdQ/edit?usp=sharing" TargetMode="External"/><Relationship Id="rId7" Type="http://schemas.openxmlformats.org/officeDocument/2006/relationships/hyperlink" Target="https://docs.google.com/presentation/d/19LRyTheh6YolRpyCiqQV-VN51J-kH698qyW4PQ-5fZg/edit?usp=sharing" TargetMode="External"/><Relationship Id="rId8" Type="http://schemas.openxmlformats.org/officeDocument/2006/relationships/hyperlink" Target="https://docs.google.com/presentation/d/12_s3xmoriX8LrdIa81UKSB8NXGN3nHMJUhk5mbpCsfo/edit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{C2D3746C-18C1-4D38-BEC0-24AD6AF93C64}</a:tableStyleId>
              </a:tblPr>
              <a:tblGrid>
                <a:gridCol w="1633350"/>
                <a:gridCol w="4045800"/>
                <a:gridCol w="3669725"/>
              </a:tblGrid>
              <a:tr h="296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8: Caste in Spanish America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26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social hierarchies develop in Spanish America and what lasting impacts did they have?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284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2.12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26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Perspective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Historical Significance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28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 Options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Printed Student Handouts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267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Caste System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Notice, Wonder, Think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535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62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Introduce the concept of social hierarchy by having students watch a video entitled “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Pride and anxiety in New Spain: Francisco Clapera, set of sixteen Casta paintings, c. 1775”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from the Denver Art Museum and answer the accompanying questions on page 1 of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9"/>
                        </a:rPr>
                        <a:t>Caste in Spanish American Student Worksheet.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535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Distribute the student worksheet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Show the video about Casta Paintings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Pause the video as needed to allow students time to answer the questions and discuss their responses as a class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Watch the video and answer the questions on the student worksheet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(page 1)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 Americas: Colonization &amp; Conquest: Daily Lesson Plan (60 Minutes)</a:t>
            </a:r>
            <a:endParaRPr sz="21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{C2D3746C-18C1-4D38-BEC0-24AD6AF93C64}</a:tableStyleId>
              </a:tblPr>
              <a:tblGrid>
                <a:gridCol w="1633350"/>
                <a:gridCol w="4045800"/>
                <a:gridCol w="3669725"/>
              </a:tblGrid>
              <a:tr h="369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8: Caste in Spanish America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640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PRACTICE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label a social hierarchy chart (page 2 of student worksheet) based on the Casta System. Each tier should have the name of the hierarchy, a short definition of what that class was categorized by (i.e.- Spaniard/ Peninsulare= Someone born in Spain), and what privileges/rights/discriminations they faced in Spanish America based on their racial categorization. They will use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Caste in Spanish America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/>
                        </a:rPr>
                        <a:t>Presentation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to fill in the information.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2413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Either present the slides or provide digital access to presentation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 2 of student worksheet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Take notes on the Spanish Caste System using page 2 of the student worksheet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2667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EXHIBIT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engage in further analysis of the Spanish caste system with a gallery walk. Presentation slide 12 will help guide students through the process. Model the first painting (Mestizo) with students. Then, divide them into 7 groups and have them move throughout the room to view the rest of the paintings. Upon completion, engage students in the final reflection questions (slide 13).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2946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directions for the gallery walk (slide 12)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Model Source 1 (Mestizo Painting)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Around the classroom, place on desks or post on the wall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/>
                        </a:rPr>
                        <a:t>the sources for the gallery walk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groups and provide direction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View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Source 1 and answer questions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With a group, move to each source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Answer the questions on the student worksheet (pages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3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-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4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Engage in reflection discussion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93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prior topic using the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Unit 2 Inquiry Journal.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use page 5 to answer the Compelling Question for Topic 2. Consider allowing students to use their notes and/or work with a partner.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866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2 Inquiry Journal.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 journal)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Unit 2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: 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Topic 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Compelling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           Americas: Colonization &amp; Conquest: Daily Lesson Plan (60 Minutes)</a:t>
            </a:r>
            <a:endParaRPr sz="2100">
              <a:solidFill>
                <a:schemeClr val="dk1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